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5" r:id="rId1"/>
  </p:sldMasterIdLst>
  <p:sldIdLst>
    <p:sldId id="257" r:id="rId2"/>
    <p:sldId id="283" r:id="rId3"/>
    <p:sldId id="277" r:id="rId4"/>
    <p:sldId id="272" r:id="rId5"/>
    <p:sldId id="259" r:id="rId6"/>
    <p:sldId id="276" r:id="rId7"/>
    <p:sldId id="281" r:id="rId8"/>
    <p:sldId id="282" r:id="rId9"/>
    <p:sldId id="284" r:id="rId10"/>
    <p:sldId id="28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14400" y="4916995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pPr/>
              <a:t>9/9/2016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268" y="137160"/>
            <a:ext cx="2340864" cy="2164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6276042"/>
              </p:ext>
            </p:extLst>
          </p:nvPr>
        </p:nvGraphicFramePr>
        <p:xfrm>
          <a:off x="2616200" y="262465"/>
          <a:ext cx="8657046" cy="978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57046"/>
              </a:tblGrid>
              <a:tr h="978505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ДО «ДЮСШ </a:t>
                      </a:r>
                      <a:r>
                        <a:rPr lang="ru-RU" sz="2800" b="1" i="1" dirty="0" err="1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Вахитовского</a:t>
                      </a:r>
                      <a:r>
                        <a:rPr lang="ru-RU" sz="2800" b="1" i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района» г.Казани</a:t>
                      </a:r>
                      <a:r>
                        <a:rPr lang="ru-RU" sz="28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33438364"/>
              </p:ext>
            </p:extLst>
          </p:nvPr>
        </p:nvGraphicFramePr>
        <p:xfrm>
          <a:off x="2984500" y="2152952"/>
          <a:ext cx="8229600" cy="3779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29600"/>
              </a:tblGrid>
              <a:tr h="352975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400" b="1" u="none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Спортивно-оздоровительный лагерь </a:t>
                      </a:r>
                      <a:r>
                        <a:rPr lang="ru-RU" sz="6000" b="1" u="none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«Молодая гвардия»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u="none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</a:t>
                      </a:r>
                    </a:p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u="none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Летний сезон 2016 год</a:t>
                      </a:r>
                    </a:p>
                    <a:p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5884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22515" y="2679095"/>
          <a:ext cx="11260182" cy="128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60182"/>
              </a:tblGrid>
              <a:tr h="1174448">
                <a:tc>
                  <a:txBody>
                    <a:bodyPr/>
                    <a:lstStyle/>
                    <a:p>
                      <a:pPr algn="ctr"/>
                      <a:r>
                        <a:rPr lang="ru-RU" sz="6000" b="1" i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СПАСИБО</a:t>
                      </a:r>
                      <a:r>
                        <a:rPr lang="ru-RU" sz="6000" b="1" i="1" baseline="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 ВНИМАНИЕ!!!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DSC048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3" y="189411"/>
            <a:ext cx="3675018" cy="2450013"/>
          </a:xfrm>
          <a:prstGeom prst="rect">
            <a:avLst/>
          </a:prstGeom>
        </p:spPr>
      </p:pic>
      <p:pic>
        <p:nvPicPr>
          <p:cNvPr id="4" name="Рисунок 3" descr="DSC041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49337"/>
            <a:ext cx="3931920" cy="2621280"/>
          </a:xfrm>
          <a:prstGeom prst="rect">
            <a:avLst/>
          </a:prstGeom>
        </p:spPr>
      </p:pic>
      <p:pic>
        <p:nvPicPr>
          <p:cNvPr id="5" name="Рисунок 4" descr="DSC0434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6014" y="245121"/>
            <a:ext cx="3765689" cy="2510460"/>
          </a:xfrm>
          <a:prstGeom prst="rect">
            <a:avLst/>
          </a:prstGeom>
        </p:spPr>
      </p:pic>
      <p:pic>
        <p:nvPicPr>
          <p:cNvPr id="6" name="Рисунок 5" descr="DSC0329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2707" y="195943"/>
            <a:ext cx="3816132" cy="2547090"/>
          </a:xfrm>
          <a:prstGeom prst="rect">
            <a:avLst/>
          </a:prstGeom>
        </p:spPr>
      </p:pic>
      <p:pic>
        <p:nvPicPr>
          <p:cNvPr id="8" name="Рисунок 7" descr="DSC0852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9749" y="4021910"/>
            <a:ext cx="3862251" cy="2574834"/>
          </a:xfrm>
          <a:prstGeom prst="rect">
            <a:avLst/>
          </a:prstGeom>
        </p:spPr>
      </p:pic>
      <p:pic>
        <p:nvPicPr>
          <p:cNvPr id="9" name="Рисунок 8" descr="DSC08245 — копия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4948" y="3985621"/>
            <a:ext cx="3857898" cy="25719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20414198"/>
              </p:ext>
            </p:extLst>
          </p:nvPr>
        </p:nvGraphicFramePr>
        <p:xfrm>
          <a:off x="977900" y="160866"/>
          <a:ext cx="8559800" cy="701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59800"/>
              </a:tblGrid>
              <a:tr h="4868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информация:</a:t>
                      </a:r>
                      <a:endParaRPr lang="ru-RU" sz="40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7110229"/>
              </p:ext>
            </p:extLst>
          </p:nvPr>
        </p:nvGraphicFramePr>
        <p:xfrm>
          <a:off x="510537" y="985865"/>
          <a:ext cx="6869978" cy="310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69978"/>
              </a:tblGrid>
              <a:tr h="2893804">
                <a:tc>
                  <a:txBody>
                    <a:bodyPr/>
                    <a:lstStyle/>
                    <a:p>
                      <a:pPr algn="l"/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СОЛ «Молодая гвардия» традиционно в летний период открывает 3 смены (242 чел. за смену), за летний сезон отдыхают  более  726 детей. </a:t>
                      </a:r>
                    </a:p>
                    <a:p>
                      <a:pPr algn="l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Благодаря инфраструктуре</a:t>
                      </a:r>
                      <a:r>
                        <a:rPr kumimoji="0"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спортивному инвентарю, с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портивный оздоровительный лагерь «Молодая гвардия» предлагает не просто отдых, а активное, увлекательное, здоровое лето для детей.</a:t>
                      </a:r>
                      <a:endParaRPr lang="ru-RU" sz="2000" b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Расположение: Республика Татарстан, город Казань, Кировский район, Горьковское шоссе, озеро Светлое.</a:t>
                      </a:r>
                    </a:p>
                    <a:p>
                      <a:pPr algn="l"/>
                      <a:endParaRPr lang="ru-RU" sz="1800" b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Рисунок 12" descr="DSC048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775" y="837472"/>
            <a:ext cx="4093029" cy="27286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411" y="4009481"/>
            <a:ext cx="4001589" cy="26560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86" y="4114800"/>
            <a:ext cx="3895251" cy="25864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8394" y="4044887"/>
            <a:ext cx="3902176" cy="259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038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20414198"/>
              </p:ext>
            </p:extLst>
          </p:nvPr>
        </p:nvGraphicFramePr>
        <p:xfrm>
          <a:off x="977900" y="160866"/>
          <a:ext cx="8559800" cy="701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59800"/>
              </a:tblGrid>
              <a:tr h="486834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Материально-техническая база:</a:t>
                      </a:r>
                      <a:endParaRPr lang="ru-RU" sz="40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7110229"/>
              </p:ext>
            </p:extLst>
          </p:nvPr>
        </p:nvGraphicFramePr>
        <p:xfrm>
          <a:off x="313509" y="998927"/>
          <a:ext cx="7942217" cy="3749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42217"/>
              </a:tblGrid>
              <a:tr h="32987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Для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обеспечения полноценного учебно-тренировочного процесса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культурно-массовых мероприятий 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детей СОЛ «Молодая гвардия» оснащен: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Столовой;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Спальными</a:t>
                      </a:r>
                      <a:r>
                        <a:rPr kumimoji="0"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корпусами;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Медпунктом;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Комнатами для занятий в кружках и студиях;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Спортивные и игровые площадки;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Танцевальная</a:t>
                      </a:r>
                      <a:r>
                        <a:rPr kumimoji="0"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площадка (летняя веранда)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Местами общего пользования (душ, санузел, умывальник (горячая, холодная вода.) 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71" y="4519749"/>
            <a:ext cx="3527534" cy="2338251"/>
          </a:xfrm>
          <a:prstGeom prst="rect">
            <a:avLst/>
          </a:prstGeom>
        </p:spPr>
      </p:pic>
      <p:pic>
        <p:nvPicPr>
          <p:cNvPr id="1027" name="Picture 3" descr="F:\конкурс\материально техн база\DSC096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6552" y="4416571"/>
            <a:ext cx="3672158" cy="2441429"/>
          </a:xfrm>
          <a:prstGeom prst="rect">
            <a:avLst/>
          </a:prstGeom>
          <a:noFill/>
        </p:spPr>
      </p:pic>
      <p:pic>
        <p:nvPicPr>
          <p:cNvPr id="14" name="Рисунок 13" descr="DSC0788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3987" y="4286066"/>
            <a:ext cx="3857899" cy="2571933"/>
          </a:xfrm>
          <a:prstGeom prst="rect">
            <a:avLst/>
          </a:prstGeom>
        </p:spPr>
      </p:pic>
      <p:pic>
        <p:nvPicPr>
          <p:cNvPr id="15" name="Рисунок 14" descr="DSC0817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050" y="1014984"/>
            <a:ext cx="3988526" cy="264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038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51795933"/>
              </p:ext>
            </p:extLst>
          </p:nvPr>
        </p:nvGraphicFramePr>
        <p:xfrm>
          <a:off x="330199" y="275166"/>
          <a:ext cx="9937207" cy="975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37207"/>
              </a:tblGrid>
              <a:tr h="63923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 инфраструктура: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03474" y="1319348"/>
            <a:ext cx="3988526" cy="26473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671" y="4267045"/>
            <a:ext cx="3632563" cy="24111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50249" y="4110752"/>
            <a:ext cx="3841751" cy="2564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6004" y="4250996"/>
            <a:ext cx="3691527" cy="2450250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816341"/>
              </p:ext>
            </p:extLst>
          </p:nvPr>
        </p:nvGraphicFramePr>
        <p:xfrm>
          <a:off x="182881" y="842172"/>
          <a:ext cx="8164286" cy="365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64286"/>
              </a:tblGrid>
              <a:tr h="3612262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Территория СОЛ «Молодая гвардия» оборудована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спортивными площадками: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Футбольное поле ( 2 шт.)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Баскетбольная  площадка( 3 шт.)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Волейбольная площадка (3 шт.)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Материалы для обеспечения работы спортивных отделений: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Мячи (футбольные, волейбольные, баскетбольные, набивные);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Футбольные ворота, волейбольные сетки, баскетбольные кольца, теннисные столы;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Штанга, блины, гири;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Ракетки для бадминтона, настольного тенниса;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Различный сопутствующий спортивный</a:t>
                      </a:r>
                    </a:p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1948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20414198"/>
              </p:ext>
            </p:extLst>
          </p:nvPr>
        </p:nvGraphicFramePr>
        <p:xfrm>
          <a:off x="977900" y="160866"/>
          <a:ext cx="8559800" cy="701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59800"/>
              </a:tblGrid>
              <a:tr h="4868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Воспитательная работа:</a:t>
                      </a:r>
                      <a:endParaRPr lang="ru-RU" sz="40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7110229"/>
              </p:ext>
            </p:extLst>
          </p:nvPr>
        </p:nvGraphicFramePr>
        <p:xfrm>
          <a:off x="510537" y="985865"/>
          <a:ext cx="6869978" cy="3139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69978"/>
              </a:tblGrid>
              <a:tr h="2893804">
                <a:tc>
                  <a:txBody>
                    <a:bodyPr/>
                    <a:lstStyle/>
                    <a:p>
                      <a:pPr algn="just"/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2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016 году- летняя программа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лагеря «Олимпийские надежды»-формирование у молодого поколения интереса к спорту. Целью спортивной программы «Олимпийские надежды» является создание условий для систематических занятий физической культурой и спортом, подготовка и воспитания молодых кадров для спортивных побед в соревнованиях республиканского, регионального, российского и международного уровней, популяризация и пропаганда здорового образа жизни среди детей и подростков.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Рисунок 13" descr="DSC048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6057" y="1160417"/>
            <a:ext cx="3805646" cy="2537099"/>
          </a:xfrm>
          <a:prstGeom prst="rect">
            <a:avLst/>
          </a:prstGeom>
        </p:spPr>
      </p:pic>
      <p:pic>
        <p:nvPicPr>
          <p:cNvPr id="9" name="Рисунок 8" descr="DSC0407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592" y="4121330"/>
            <a:ext cx="3850277" cy="2566852"/>
          </a:xfrm>
          <a:prstGeom prst="rect">
            <a:avLst/>
          </a:prstGeom>
        </p:spPr>
      </p:pic>
      <p:pic>
        <p:nvPicPr>
          <p:cNvPr id="10" name="Рисунок 9" descr="DSC0446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091" y="4182291"/>
            <a:ext cx="3661955" cy="2441304"/>
          </a:xfrm>
          <a:prstGeom prst="rect">
            <a:avLst/>
          </a:prstGeom>
        </p:spPr>
      </p:pic>
      <p:pic>
        <p:nvPicPr>
          <p:cNvPr id="11" name="Рисунок 10" descr="IMG_557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0114" y="4162000"/>
            <a:ext cx="3383280" cy="252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038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896" y="0"/>
            <a:ext cx="9405704" cy="81280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Учебно-воспитательная работа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66308396"/>
              </p:ext>
            </p:extLst>
          </p:nvPr>
        </p:nvGraphicFramePr>
        <p:xfrm>
          <a:off x="114301" y="864243"/>
          <a:ext cx="7149921" cy="36733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49921"/>
              </a:tblGrid>
              <a:tr h="3673316">
                <a:tc>
                  <a:txBody>
                    <a:bodyPr/>
                    <a:lstStyle/>
                    <a:p>
                      <a:pPr algn="l"/>
                      <a:endParaRPr lang="ru-RU" sz="1900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73017" y="928671"/>
          <a:ext cx="6563360" cy="36563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63360"/>
              </a:tblGrid>
              <a:tr h="3656391">
                <a:tc>
                  <a:txBody>
                    <a:bodyPr/>
                    <a:lstStyle/>
                    <a:p>
                      <a:pPr algn="l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9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Учебно-воспитательная работа в лагере была направлена на создание благоприятных условий для организации досуга, отдыха, оздоровления и занятости детей во время летних каникул.</a:t>
                      </a:r>
                    </a:p>
                    <a:p>
                      <a:pPr algn="l"/>
                      <a:r>
                        <a:rPr kumimoji="0" lang="ru-RU" sz="19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Профильные смены</a:t>
                      </a:r>
                      <a:r>
                        <a:rPr kumimoji="0" lang="ru-RU" sz="19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</a:t>
                      </a:r>
                      <a:r>
                        <a:rPr kumimoji="0" lang="ru-RU" sz="19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лагере </a:t>
                      </a:r>
                      <a:r>
                        <a:rPr kumimoji="0" lang="ru-RU" sz="19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проводились в виде </a:t>
                      </a:r>
                      <a:r>
                        <a:rPr kumimoji="0" lang="ru-RU" sz="19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сюжетно-ролевой игры: сам лагерь - это «Олимпийская деревня», в которой отряды являлись «федерациями по виду спорта».</a:t>
                      </a:r>
                    </a:p>
                    <a:p>
                      <a:pPr algn="l"/>
                      <a:r>
                        <a:rPr kumimoji="0" lang="ru-RU" sz="19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Смены проходили под девизом: </a:t>
                      </a:r>
                      <a:r>
                        <a:rPr kumimoji="0" lang="ru-RU" sz="19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«Мы хотим всем  нашим рекордам</a:t>
                      </a:r>
                      <a:r>
                        <a:rPr kumimoji="0" lang="ru-RU" sz="1900" b="1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9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звонкие дать имена!»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Рисунок 11" descr="DSC04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599" y="738776"/>
            <a:ext cx="4437018" cy="2958014"/>
          </a:xfrm>
          <a:prstGeom prst="rect">
            <a:avLst/>
          </a:prstGeom>
        </p:spPr>
      </p:pic>
      <p:pic>
        <p:nvPicPr>
          <p:cNvPr id="13" name="Рисунок 12" descr="DSC043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608" y="3815803"/>
            <a:ext cx="4563295" cy="3042197"/>
          </a:xfrm>
          <a:prstGeom prst="rect">
            <a:avLst/>
          </a:prstGeom>
        </p:spPr>
      </p:pic>
      <p:pic>
        <p:nvPicPr>
          <p:cNvPr id="14" name="Рисунок 13" descr="DSC0426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06" y="4062549"/>
            <a:ext cx="4193176" cy="27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700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896" y="0"/>
            <a:ext cx="9405704" cy="81280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Учебно-воспитательная работа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66308396"/>
              </p:ext>
            </p:extLst>
          </p:nvPr>
        </p:nvGraphicFramePr>
        <p:xfrm>
          <a:off x="114301" y="864243"/>
          <a:ext cx="7149921" cy="36733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49921"/>
              </a:tblGrid>
              <a:tr h="3673316">
                <a:tc>
                  <a:txBody>
                    <a:bodyPr/>
                    <a:lstStyle/>
                    <a:p>
                      <a:pPr algn="l"/>
                      <a:endParaRPr lang="ru-RU" sz="1900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42387" y="1058090"/>
          <a:ext cx="7020562" cy="39972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20562"/>
              </a:tblGrid>
              <a:tr h="3997236"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Воспитательная работа в СОЛ «Молодая гвардия» организована в следующих направлениях: спортивно-оздоровительное,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патриотическое,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нравственное,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эстетическое,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экологическое, трудовое.</a:t>
                      </a:r>
                    </a:p>
                    <a:p>
                      <a:pPr algn="l"/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Все спортсмены учебно-тренировочного сбора принимают участие в соревнованиях по программе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Олимпиада  «Олимпийские надежды»:</a:t>
                      </a:r>
                    </a:p>
                    <a:p>
                      <a:pPr algn="l"/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по легкой атлетике, ГТО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</a:t>
                      </a:r>
                      <a:r>
                        <a:rPr kumimoji="0"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стритболу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мини-футболу, пионерболу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шашкам, шахматам, настольному теннису.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Для самых маленьких спортсменов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были организованы п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росмотры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мультиков и детских фильмов на видеопроекторе.</a:t>
                      </a:r>
                    </a:p>
                    <a:p>
                      <a:endParaRPr kumimoji="0"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DSC042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1291" y="4506684"/>
            <a:ext cx="3526972" cy="2351316"/>
          </a:xfrm>
          <a:prstGeom prst="rect">
            <a:avLst/>
          </a:prstGeom>
        </p:spPr>
      </p:pic>
      <p:pic>
        <p:nvPicPr>
          <p:cNvPr id="9" name="Рисунок 8" descr="DSC044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287" y="3918856"/>
            <a:ext cx="4408714" cy="2939144"/>
          </a:xfrm>
          <a:prstGeom prst="rect">
            <a:avLst/>
          </a:prstGeom>
        </p:spPr>
      </p:pic>
      <p:pic>
        <p:nvPicPr>
          <p:cNvPr id="12" name="Рисунок 11" descr="DSC0424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589" y="4582159"/>
            <a:ext cx="3413759" cy="2275841"/>
          </a:xfrm>
          <a:prstGeom prst="rect">
            <a:avLst/>
          </a:prstGeom>
        </p:spPr>
      </p:pic>
      <p:pic>
        <p:nvPicPr>
          <p:cNvPr id="14" name="Рисунок 13" descr="DSC0701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0575" y="868679"/>
            <a:ext cx="4144192" cy="276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700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896" y="0"/>
            <a:ext cx="9405704" cy="81280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Учебно-воспитательная работа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66308396"/>
              </p:ext>
            </p:extLst>
          </p:nvPr>
        </p:nvGraphicFramePr>
        <p:xfrm>
          <a:off x="114301" y="864243"/>
          <a:ext cx="7149921" cy="36733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49921"/>
              </a:tblGrid>
              <a:tr h="3673316">
                <a:tc>
                  <a:txBody>
                    <a:bodyPr/>
                    <a:lstStyle/>
                    <a:p>
                      <a:pPr algn="l"/>
                      <a:endParaRPr lang="ru-RU" sz="1900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73016" y="928671"/>
          <a:ext cx="7360195" cy="34604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60195"/>
              </a:tblGrid>
              <a:tr h="3460449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протяжении лагерной смены были проведены следующие культурно-массовые мероприятия: 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Конкурс – показ мод «Сбереги планету!»;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Конкурс для младших, рисунки на асфальте «Классно жить – здоровым быть!»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kumimoji="0" lang="ru-RU" sz="18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Батлл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Танцевальный марафон.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«Старая сказка на новый лад!»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Конкурс - «Ау, мы ищем таланты»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«Мини сабантуй»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-различные спортивные эстафеты , конкурсы и викторины</a:t>
                      </a:r>
                      <a:endParaRPr kumimoji="0"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профилактические беседы с инспекторами ФКУ «Центр ГИМС МЧС по РТ» на темы «Оказание первой медицинской помощи»</a:t>
                      </a:r>
                      <a:endParaRPr kumimoji="0"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DSC043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607" y="820781"/>
            <a:ext cx="4059285" cy="2706190"/>
          </a:xfrm>
          <a:prstGeom prst="rect">
            <a:avLst/>
          </a:prstGeom>
        </p:spPr>
      </p:pic>
      <p:pic>
        <p:nvPicPr>
          <p:cNvPr id="11" name="Рисунок 10" descr="DSC033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630" y="4284617"/>
            <a:ext cx="3860074" cy="2573383"/>
          </a:xfrm>
          <a:prstGeom prst="rect">
            <a:avLst/>
          </a:prstGeom>
        </p:spPr>
      </p:pic>
      <p:pic>
        <p:nvPicPr>
          <p:cNvPr id="12" name="Рисунок 11" descr="DSC0339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7" y="4413794"/>
            <a:ext cx="3666308" cy="2444206"/>
          </a:xfrm>
          <a:prstGeom prst="rect">
            <a:avLst/>
          </a:prstGeom>
        </p:spPr>
      </p:pic>
      <p:pic>
        <p:nvPicPr>
          <p:cNvPr id="13" name="Рисунок 12" descr="DSC0872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2068" y="4399279"/>
            <a:ext cx="3688081" cy="245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700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896" y="0"/>
            <a:ext cx="9405704" cy="81280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проведенной работы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66308396"/>
              </p:ext>
            </p:extLst>
          </p:nvPr>
        </p:nvGraphicFramePr>
        <p:xfrm>
          <a:off x="114301" y="864243"/>
          <a:ext cx="7149921" cy="36733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49921"/>
              </a:tblGrid>
              <a:tr h="3673316">
                <a:tc>
                  <a:txBody>
                    <a:bodyPr/>
                    <a:lstStyle/>
                    <a:p>
                      <a:pPr algn="l"/>
                      <a:endParaRPr lang="ru-RU" sz="1900" b="1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73017" y="928671"/>
          <a:ext cx="6929120" cy="31991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29120"/>
              </a:tblGrid>
              <a:tr h="3199192">
                <a:tc>
                  <a:txBody>
                    <a:bodyPr/>
                    <a:lstStyle/>
                    <a:p>
                      <a:endParaRPr kumimoji="0"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35578" y="770708"/>
          <a:ext cx="8961119" cy="39580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61119"/>
              </a:tblGrid>
              <a:tr h="3958045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 девиз прост: мы уверены, что самое лучшее для ребенка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заключается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нескольких условиях – спорт и здоровый образ жизни, природа и общение. 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СОЛ «Молодая гвардия»  укомплектован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профессиональными </a:t>
                      </a:r>
                      <a:endParaRPr kumimoji="0" lang="ru-RU" sz="1800" b="1" kern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педагогическими 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кадрами:</a:t>
                      </a:r>
                      <a:endParaRPr kumimoji="0" lang="ru-RU" sz="1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1Начальник лагеря (образование высшее, опыт работы 2 года) 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2.Заместитель начальника лагеря (образование высшее, опыт работы 5 лет)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3.Педагог организатор (образование высшее, опыт работы 4 года)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4.Воспитатель - тренер-преподаватель детско-юношеской спортивной школы (образование высшее, опыт работы от 3-х лет)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5.Инструктор по физкультуре (образование высшее, опыт работы 4 года)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6.Медицинский работник (образование высшее, опыт работы 5 лет)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Медицинское обслуживание: Обеспечено круглосуточно.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Безопасность: Обеспечена круглосуточно (ЧОП)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46890" y="4511294"/>
          <a:ext cx="8128000" cy="21638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Плановый охват детей летним оздоровительным отдыхом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Реальный охват детей летним оздоровительным отдыхом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от планового количества</a:t>
                      </a:r>
                    </a:p>
                  </a:txBody>
                  <a:tcPr marL="34925" marR="34925" marT="34925" marB="34925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2014 год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726 чел.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726 чел.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34925" marR="34925" marT="34925" marB="34925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2015 год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726 чел.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726 чел.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34925" marR="34925" marT="34925" marB="34925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2016 год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726 чел.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726 чел.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34925" marR="34925" marT="34925" marB="34925"/>
                </a:tc>
              </a:tr>
            </a:tbl>
          </a:graphicData>
        </a:graphic>
      </p:graphicFrame>
      <p:pic>
        <p:nvPicPr>
          <p:cNvPr id="7" name="Рисунок 6" descr="DSC09687.JPG"/>
          <p:cNvPicPr>
            <a:picLocks noChangeAspect="1"/>
          </p:cNvPicPr>
          <p:nvPr/>
        </p:nvPicPr>
        <p:blipFill>
          <a:blip r:embed="rId2">
            <a:lum bright="10000" contrast="10000"/>
          </a:blip>
          <a:stretch>
            <a:fillRect/>
          </a:stretch>
        </p:blipFill>
        <p:spPr>
          <a:xfrm>
            <a:off x="8753359" y="1518760"/>
            <a:ext cx="3438641" cy="516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700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883</TotalTime>
  <Words>569</Words>
  <Application>Microsoft Office PowerPoint</Application>
  <PresentationFormat>Произвольный</PresentationFormat>
  <Paragraphs>81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Учебно-воспитательная работа:</vt:lpstr>
      <vt:lpstr>Учебно-воспитательная работа:</vt:lpstr>
      <vt:lpstr>Учебно-воспитательная работа:</vt:lpstr>
      <vt:lpstr>Анализ проведенной работы: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123456</dc:creator>
  <cp:lastModifiedBy>Дюсш</cp:lastModifiedBy>
  <cp:revision>76</cp:revision>
  <dcterms:created xsi:type="dcterms:W3CDTF">2015-10-23T13:07:29Z</dcterms:created>
  <dcterms:modified xsi:type="dcterms:W3CDTF">2016-09-09T12:25:26Z</dcterms:modified>
</cp:coreProperties>
</file>